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828" r:id="rId5"/>
    <p:sldMasterId id="2147483871" r:id="rId6"/>
    <p:sldMasterId id="2147483966" r:id="rId7"/>
  </p:sldMasterIdLst>
  <p:notesMasterIdLst>
    <p:notesMasterId r:id="rId23"/>
  </p:notesMasterIdLst>
  <p:sldIdLst>
    <p:sldId id="256" r:id="rId8"/>
    <p:sldId id="257" r:id="rId9"/>
    <p:sldId id="258" r:id="rId10"/>
    <p:sldId id="299" r:id="rId11"/>
    <p:sldId id="294" r:id="rId12"/>
    <p:sldId id="259" r:id="rId13"/>
    <p:sldId id="293" r:id="rId14"/>
    <p:sldId id="292" r:id="rId15"/>
    <p:sldId id="302" r:id="rId16"/>
    <p:sldId id="291" r:id="rId17"/>
    <p:sldId id="290" r:id="rId18"/>
    <p:sldId id="289" r:id="rId19"/>
    <p:sldId id="300" r:id="rId20"/>
    <p:sldId id="301" r:id="rId21"/>
    <p:sldId id="287"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877E35C9-C0D1-4C0F-9575-CBB5E381F982}"/>
    <pc:docChg chg="custSel addSld modSld">
      <pc:chgData name="Ben Nienhuis" userId="2c6c04f1-77c7-44b5-a463-93386779ab63" providerId="ADAL" clId="{877E35C9-C0D1-4C0F-9575-CBB5E381F982}" dt="2022-01-31T14:09:38.886" v="6" actId="1076"/>
      <pc:docMkLst>
        <pc:docMk/>
      </pc:docMkLst>
      <pc:sldChg chg="addSp delSp modSp modAnim">
        <pc:chgData name="Ben Nienhuis" userId="2c6c04f1-77c7-44b5-a463-93386779ab63" providerId="ADAL" clId="{877E35C9-C0D1-4C0F-9575-CBB5E381F982}" dt="2022-01-31T14:09:38.886" v="6" actId="1076"/>
        <pc:sldMkLst>
          <pc:docMk/>
          <pc:sldMk cId="2797433887" sldId="292"/>
        </pc:sldMkLst>
        <pc:spChg chg="mod">
          <ac:chgData name="Ben Nienhuis" userId="2c6c04f1-77c7-44b5-a463-93386779ab63" providerId="ADAL" clId="{877E35C9-C0D1-4C0F-9575-CBB5E381F982}" dt="2022-01-31T14:09:29.973" v="2" actId="6549"/>
          <ac:spMkLst>
            <pc:docMk/>
            <pc:sldMk cId="2797433887" sldId="292"/>
            <ac:spMk id="5" creationId="{00000000-0000-0000-0000-000000000000}"/>
          </ac:spMkLst>
        </pc:spChg>
        <pc:picChg chg="add mod">
          <ac:chgData name="Ben Nienhuis" userId="2c6c04f1-77c7-44b5-a463-93386779ab63" providerId="ADAL" clId="{877E35C9-C0D1-4C0F-9575-CBB5E381F982}" dt="2022-01-31T14:09:38.886" v="6" actId="1076"/>
          <ac:picMkLst>
            <pc:docMk/>
            <pc:sldMk cId="2797433887" sldId="292"/>
            <ac:picMk id="3" creationId="{87AC7BED-A14F-4183-AFF0-24F86AE6FBD6}"/>
          </ac:picMkLst>
        </pc:picChg>
        <pc:picChg chg="del">
          <ac:chgData name="Ben Nienhuis" userId="2c6c04f1-77c7-44b5-a463-93386779ab63" providerId="ADAL" clId="{877E35C9-C0D1-4C0F-9575-CBB5E381F982}" dt="2022-01-31T14:09:22.150" v="1" actId="478"/>
          <ac:picMkLst>
            <pc:docMk/>
            <pc:sldMk cId="2797433887" sldId="292"/>
            <ac:picMk id="6" creationId="{00000000-0000-0000-0000-000000000000}"/>
          </ac:picMkLst>
        </pc:picChg>
      </pc:sldChg>
      <pc:sldChg chg="add">
        <pc:chgData name="Ben Nienhuis" userId="2c6c04f1-77c7-44b5-a463-93386779ab63" providerId="ADAL" clId="{877E35C9-C0D1-4C0F-9575-CBB5E381F982}" dt="2022-01-31T14:09:18.087" v="0"/>
        <pc:sldMkLst>
          <pc:docMk/>
          <pc:sldMk cId="2185512563"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1257A5-6E03-4981-B3A3-D62445C83DA2}" type="datetimeFigureOut">
              <a:rPr lang="nl-NL" smtClean="0"/>
              <a:t>31-1-2022</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E52905-DD8D-4F61-98BD-F5DF5CC06FC6}" type="slidenum">
              <a:rPr lang="nl-NL" smtClean="0"/>
              <a:t>‹nr.›</a:t>
            </a:fld>
            <a:endParaRPr lang="nl-NL"/>
          </a:p>
        </p:txBody>
      </p:sp>
    </p:spTree>
    <p:extLst>
      <p:ext uri="{BB962C8B-B14F-4D97-AF65-F5344CB8AC3E}">
        <p14:creationId xmlns:p14="http://schemas.microsoft.com/office/powerpoint/2010/main" val="400633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348369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279540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155587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259698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284670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15</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28223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180134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3746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379668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129841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346116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36204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57643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1620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1015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51604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466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02259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1311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400054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31-1-2022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1604506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31-1-2022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05986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9308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4064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80450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0661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54219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6598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96042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80462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643392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173541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31-1-2022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3242730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31-1-2022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56345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234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9927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16002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45027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7053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904508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27649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170671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C8AB3E6-CF75-4834-87AD-C1A0F9BB7B7B}" type="datetimeFigureOut">
              <a:rPr lang="nl-NL" smtClean="0"/>
              <a:t>31-1-2022</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660816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429375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C8AB3E6-CF75-4834-87AD-C1A0F9BB7B7B}" type="datetimeFigureOut">
              <a:rPr lang="nl-NL" smtClean="0"/>
              <a:t>31-1-2022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3893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011514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31-1-2022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1359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AC8AB3E6-CF75-4834-87AD-C1A0F9BB7B7B}" type="datetimeFigureOut">
              <a:rPr lang="nl-NL" smtClean="0"/>
              <a:t>31-1-2022</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0105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8AB3E6-CF75-4834-87AD-C1A0F9BB7B7B}" type="datetimeFigureOut">
              <a:rPr lang="nl-NL" smtClean="0"/>
              <a:t>31-1-2022</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0735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23169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31-1-2022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7215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31-1-2022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227367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31-1-2022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4676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31-1-2022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147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0673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31-1-2022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220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31-1-2022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991743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31-1-2022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20803597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31-1-2022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59004297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8AB3E6-CF75-4834-87AD-C1A0F9BB7B7B}" type="datetimeFigureOut">
              <a:rPr lang="nl-NL" smtClean="0"/>
              <a:t>31-1-2022</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36865719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Teelttechnisch</a:t>
            </a:r>
            <a:r>
              <a:rPr lang="nl-NL" dirty="0"/>
              <a:t> management</a:t>
            </a:r>
          </a:p>
        </p:txBody>
      </p:sp>
      <p:sp>
        <p:nvSpPr>
          <p:cNvPr id="3" name="Ondertitel 2"/>
          <p:cNvSpPr>
            <a:spLocks noGrp="1"/>
          </p:cNvSpPr>
          <p:nvPr>
            <p:ph type="subTitle" idx="1"/>
          </p:nvPr>
        </p:nvSpPr>
        <p:spPr/>
        <p:txBody>
          <a:bodyPr/>
          <a:lstStyle/>
          <a:p>
            <a:r>
              <a:rPr lang="nl-NL" dirty="0"/>
              <a:t>Optimaliseren teeltplanning</a:t>
            </a:r>
          </a:p>
        </p:txBody>
      </p:sp>
    </p:spTree>
    <p:extLst>
      <p:ext uri="{BB962C8B-B14F-4D97-AF65-F5344CB8AC3E}">
        <p14:creationId xmlns:p14="http://schemas.microsoft.com/office/powerpoint/2010/main" val="323725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Bij het optimaliseren maken we eerst een overzicht van de knelpunten in het teeltplan. Het kan zijn dat er in een bepaalde periode leegloop is of dat er juist een ruimtetekort is. </a:t>
            </a:r>
          </a:p>
          <a:p>
            <a:pPr marL="0" indent="0">
              <a:buNone/>
            </a:pPr>
            <a:r>
              <a:rPr lang="nl-NL" dirty="0"/>
              <a:t>Bij dit overzicht bepalen we ons tot vrij grote blokken, minimaal 3 tot 4 weken. Pieken en dalen van 1 tot 2 weken laten wij in eerste instantie buiten beschouwing. </a:t>
            </a:r>
          </a:p>
          <a:p>
            <a:pPr marL="0" indent="0">
              <a:buNone/>
            </a:pPr>
            <a:r>
              <a:rPr lang="nl-NL" dirty="0"/>
              <a:t>Als we dit overzicht hebben dan gaan we per knelpunt bekijken welke teelten op dat moment op eindafstand staan (na de laatste maal uitzetten).</a:t>
            </a:r>
          </a:p>
          <a:p>
            <a:pPr marL="0" indent="0">
              <a:buNone/>
            </a:pPr>
            <a:endParaRPr lang="nl-NL" dirty="0"/>
          </a:p>
        </p:txBody>
      </p:sp>
      <p:pic>
        <p:nvPicPr>
          <p:cNvPr id="5" name="Afbeelding 4"/>
          <p:cNvPicPr>
            <a:picLocks noChangeAspect="1"/>
          </p:cNvPicPr>
          <p:nvPr/>
        </p:nvPicPr>
        <p:blipFill>
          <a:blip r:embed="rId3"/>
          <a:stretch>
            <a:fillRect/>
          </a:stretch>
        </p:blipFill>
        <p:spPr>
          <a:xfrm>
            <a:off x="8917492" y="4652614"/>
            <a:ext cx="2876550" cy="1924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1955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Als je een verandering aanbrengt bij een teelt op eindafstand, dan heeft dat veel meer invloed op het ruimtegebrek dan bij een teelt die net is opgepot. </a:t>
            </a:r>
          </a:p>
          <a:p>
            <a:pPr marL="0" indent="0">
              <a:buNone/>
            </a:pPr>
            <a:r>
              <a:rPr lang="nl-NL" dirty="0"/>
              <a:t>Als daarbij afgerond moeten worden, doen we dit bijna altijd naar beneden, om overschrijding van de beschikbare ruimte te voorkomen. Bij het wegwerken van een knelpunt met een ruimtetekort gaan we de teelten, die op eindafstand staan, verkleinen.</a:t>
            </a:r>
          </a:p>
          <a:p>
            <a:pPr marL="0" indent="0">
              <a:buNone/>
            </a:pPr>
            <a:endParaRPr lang="nl-NL" dirty="0"/>
          </a:p>
        </p:txBody>
      </p:sp>
      <p:pic>
        <p:nvPicPr>
          <p:cNvPr id="4" name="Afbeelding 3"/>
          <p:cNvPicPr>
            <a:picLocks noChangeAspect="1"/>
          </p:cNvPicPr>
          <p:nvPr/>
        </p:nvPicPr>
        <p:blipFill>
          <a:blip r:embed="rId3"/>
          <a:stretch>
            <a:fillRect/>
          </a:stretch>
        </p:blipFill>
        <p:spPr>
          <a:xfrm>
            <a:off x="8441473" y="4599256"/>
            <a:ext cx="3562503" cy="2258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7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Als je alle knelpunten zo hebt aangepast, krijg je een nieuw teeltplan. Er zijn teelten groter geworden en er zijn teelten kleiner geworden. Het totaal aantal planten moet ongeveer gelijk gebleven zijn.  Anders bereiken we onze doelstelling van een ruimtegebrek van 90% niet.</a:t>
            </a:r>
          </a:p>
          <a:p>
            <a:pPr marL="0" indent="0">
              <a:buNone/>
            </a:pPr>
            <a:endParaRPr lang="nl-NL" dirty="0"/>
          </a:p>
        </p:txBody>
      </p:sp>
      <p:pic>
        <p:nvPicPr>
          <p:cNvPr id="4" name="Afbeelding 3"/>
          <p:cNvPicPr>
            <a:picLocks noChangeAspect="1"/>
          </p:cNvPicPr>
          <p:nvPr/>
        </p:nvPicPr>
        <p:blipFill>
          <a:blip r:embed="rId3"/>
          <a:stretch>
            <a:fillRect/>
          </a:stretch>
        </p:blipFill>
        <p:spPr>
          <a:xfrm>
            <a:off x="7515922" y="4049261"/>
            <a:ext cx="3966117" cy="24099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3251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6991815" y="4429270"/>
            <a:ext cx="4876800" cy="2228850"/>
          </a:xfrm>
          <a:prstGeom prst="rect">
            <a:avLst/>
          </a:prstGeom>
          <a:effectLst>
            <a:softEdge rad="317500"/>
          </a:effectLst>
        </p:spPr>
      </p:pic>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Als het nieuwe teeltplan nog niet naar je zin is kun je de werkwijze nogmaals herhalen. Heb je echter te maken met erg smalle pieken en dalen (1 a 2 weken), dan kun je de werkwijze niet toepassen. </a:t>
            </a:r>
          </a:p>
          <a:p>
            <a:pPr marL="0" indent="0">
              <a:buNone/>
            </a:pPr>
            <a:r>
              <a:rPr lang="nl-NL" dirty="0"/>
              <a:t>Een teeltfase duurt minstens 3 a 4 weken. Je hebt bijvoorbeeld een piek van 1 week en de laatste uitzetfase duurt 4 weken. Als je de piek volgens de hierboven beschreven methode wegwerkt, dan zal gedurende 3 weken een dal ontstaan, dat ongeveer even groot is als de oorspronkelijke piek. </a:t>
            </a:r>
          </a:p>
          <a:p>
            <a:pPr marL="0" indent="0">
              <a:buNone/>
            </a:pPr>
            <a:r>
              <a:rPr lang="nl-NL" dirty="0"/>
              <a:t>Voor het wegwerken van deze kleine pieken en dalen moeten we andere methoden toepassen. Twee voorbeelden zijn:</a:t>
            </a:r>
          </a:p>
          <a:p>
            <a:pPr marL="0" indent="0">
              <a:buNone/>
            </a:pPr>
            <a:endParaRPr lang="nl-NL" dirty="0"/>
          </a:p>
        </p:txBody>
      </p:sp>
    </p:spTree>
    <p:extLst>
      <p:ext uri="{BB962C8B-B14F-4D97-AF65-F5344CB8AC3E}">
        <p14:creationId xmlns:p14="http://schemas.microsoft.com/office/powerpoint/2010/main" val="14200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08257" y="4047893"/>
            <a:ext cx="3615969" cy="2428726"/>
          </a:xfrm>
          <a:prstGeom prst="rect">
            <a:avLst/>
          </a:prstGeom>
          <a:effectLst>
            <a:softEdge rad="292100"/>
          </a:effectLst>
        </p:spPr>
      </p:pic>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b="1" dirty="0"/>
              <a:t>Methode 1</a:t>
            </a:r>
            <a:endParaRPr lang="nl-NL" dirty="0"/>
          </a:p>
          <a:p>
            <a:pPr marL="0" indent="0">
              <a:buNone/>
            </a:pPr>
            <a:r>
              <a:rPr lang="nl-NL" dirty="0"/>
              <a:t>Vaker oppotten, bijvoorbeeld 26 keer per jaar in plaats van 13 keer. Hoe vaker je oppot, des te kleiner de invloed van iedere teelt afzonderlijk. De smalle pieken en dalen ontstaan vooral door verandering in een grote teelt (bijvoorbeeld uitzetten of afleveren).</a:t>
            </a:r>
          </a:p>
          <a:p>
            <a:pPr marL="0" indent="0">
              <a:buNone/>
            </a:pPr>
            <a:r>
              <a:rPr lang="nl-NL" b="1" dirty="0"/>
              <a:t>Methode 2</a:t>
            </a:r>
            <a:endParaRPr lang="nl-NL" dirty="0"/>
          </a:p>
          <a:p>
            <a:pPr marL="0" indent="0">
              <a:buNone/>
            </a:pPr>
            <a:r>
              <a:rPr lang="nl-NL" dirty="0"/>
              <a:t>Het verschuiven van de aanvangsweek van de teelt. Door de aanvangsweken van bepaalde teelten iets te vervroegen of te verlaten (hoeft soms maar 1 week te zijn) kan je bereiken dat pieken kleiner worden of zelfs verdwijnen.</a:t>
            </a:r>
          </a:p>
        </p:txBody>
      </p:sp>
    </p:spTree>
    <p:extLst>
      <p:ext uri="{BB962C8B-B14F-4D97-AF65-F5344CB8AC3E}">
        <p14:creationId xmlns:p14="http://schemas.microsoft.com/office/powerpoint/2010/main" val="32697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Opdracht</a:t>
            </a:r>
          </a:p>
        </p:txBody>
      </p:sp>
      <p:sp>
        <p:nvSpPr>
          <p:cNvPr id="3" name="Tijdelijke aanduiding voor inhoud 2"/>
          <p:cNvSpPr>
            <a:spLocks noGrp="1"/>
          </p:cNvSpPr>
          <p:nvPr>
            <p:ph idx="1"/>
          </p:nvPr>
        </p:nvSpPr>
        <p:spPr>
          <a:xfrm>
            <a:off x="2371813" y="2143579"/>
            <a:ext cx="9149627" cy="3582452"/>
          </a:xfrm>
        </p:spPr>
        <p:txBody>
          <a:bodyPr>
            <a:normAutofit lnSpcReduction="10000"/>
          </a:bodyPr>
          <a:lstStyle/>
          <a:p>
            <a:pPr marL="0" indent="0">
              <a:buNone/>
            </a:pPr>
            <a:r>
              <a:rPr lang="nl-NL" dirty="0"/>
              <a:t>Werk hoofdstuk 4 uit van je het format</a:t>
            </a:r>
          </a:p>
          <a:p>
            <a:pPr marL="0" indent="0">
              <a:buNone/>
            </a:pPr>
            <a:r>
              <a:rPr lang="nl-NL" dirty="0"/>
              <a:t>4.1 Seizoensinvloed</a:t>
            </a:r>
          </a:p>
          <a:p>
            <a:pPr marL="0" indent="0">
              <a:buNone/>
            </a:pPr>
            <a:r>
              <a:rPr lang="nl-NL" dirty="0"/>
              <a:t>Een van de meest storende factoren bij de planning van de productie op de kwekerij is de invloed van het seizoen op de teelt (de seizoensinvloed). De teeltduur is in de winter langer dan in de zomer. Omschrijf dit en maak als het kan een grafiek</a:t>
            </a:r>
          </a:p>
          <a:p>
            <a:pPr marL="0" indent="0">
              <a:buNone/>
            </a:pPr>
            <a:r>
              <a:rPr lang="nl-NL" dirty="0"/>
              <a:t>4.2 Jaarrondplanning</a:t>
            </a:r>
          </a:p>
          <a:p>
            <a:pPr marL="0" indent="0">
              <a:buNone/>
            </a:pPr>
            <a:r>
              <a:rPr lang="nl-NL" dirty="0"/>
              <a:t>Maak bekeringen van een jaarrond productie</a:t>
            </a:r>
          </a:p>
          <a:p>
            <a:pPr marL="0" indent="0">
              <a:buNone/>
            </a:pPr>
            <a:r>
              <a:rPr lang="nl-NL" dirty="0"/>
              <a:t>4.3 Knelpunten</a:t>
            </a:r>
          </a:p>
          <a:p>
            <a:pPr marL="0" indent="0">
              <a:buNone/>
            </a:pPr>
            <a:r>
              <a:rPr lang="nl-NL" dirty="0"/>
              <a:t>Bij het optimaliseren maken we eerst een overzicht van de knelpunten in het teeltplan. Het kan zijn dat er in een bepaalde periode leegloop is of dat er juist een ruimtetekort is.  Maak een overzicht en zoek oplossingen</a:t>
            </a:r>
          </a:p>
          <a:p>
            <a:pPr marL="0" indent="0">
              <a:buNone/>
            </a:pPr>
            <a:endParaRPr lang="nl-NL" dirty="0"/>
          </a:p>
        </p:txBody>
      </p:sp>
    </p:spTree>
    <p:extLst>
      <p:ext uri="{BB962C8B-B14F-4D97-AF65-F5344CB8AC3E}">
        <p14:creationId xmlns:p14="http://schemas.microsoft.com/office/powerpoint/2010/main" val="253249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b="1"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a:t>
            </a:r>
          </a:p>
        </p:txBody>
      </p:sp>
      <p:sp>
        <p:nvSpPr>
          <p:cNvPr id="3" name="Tijdelijke aanduiding voor inhoud 2"/>
          <p:cNvSpPr>
            <a:spLocks noGrp="1"/>
          </p:cNvSpPr>
          <p:nvPr>
            <p:ph idx="1"/>
          </p:nvPr>
        </p:nvSpPr>
        <p:spPr>
          <a:xfrm>
            <a:off x="2231136" y="2638044"/>
            <a:ext cx="7637693" cy="3840815"/>
          </a:xfrm>
        </p:spPr>
        <p:txBody>
          <a:bodyPr>
            <a:normAutofit fontScale="62500" lnSpcReduction="20000"/>
          </a:bodyPr>
          <a:lstStyle/>
          <a:p>
            <a:r>
              <a:rPr lang="nl-NL" sz="2600" dirty="0"/>
              <a:t>Wat hebben we vorige weken gedaan?</a:t>
            </a:r>
          </a:p>
          <a:p>
            <a:r>
              <a:rPr lang="nl-NL" sz="2600" dirty="0"/>
              <a:t>Voorbeeldbedrijf met plattegrond en vooraanzicht</a:t>
            </a:r>
          </a:p>
          <a:p>
            <a:r>
              <a:rPr lang="nl-NL" sz="2600" dirty="0"/>
              <a:t>Planning en teelt</a:t>
            </a:r>
          </a:p>
          <a:p>
            <a:pPr lvl="1"/>
            <a:r>
              <a:rPr lang="nl-NL" sz="2600" dirty="0"/>
              <a:t>Afzetmogelijkheden</a:t>
            </a:r>
          </a:p>
          <a:p>
            <a:pPr lvl="1"/>
            <a:r>
              <a:rPr lang="nl-NL" sz="2600" dirty="0"/>
              <a:t>Prijs</a:t>
            </a:r>
          </a:p>
          <a:p>
            <a:pPr lvl="1"/>
            <a:r>
              <a:rPr lang="nl-NL" sz="2600" dirty="0"/>
              <a:t>Arbeid en arbeidsverdeling</a:t>
            </a:r>
          </a:p>
          <a:p>
            <a:pPr lvl="1"/>
            <a:r>
              <a:rPr lang="nl-NL" sz="2600" dirty="0"/>
              <a:t>Continuïteit </a:t>
            </a:r>
          </a:p>
          <a:p>
            <a:r>
              <a:rPr lang="nl-NL" sz="2600" dirty="0"/>
              <a:t>Planning en ruimte</a:t>
            </a:r>
          </a:p>
          <a:p>
            <a:pPr lvl="1"/>
            <a:r>
              <a:rPr lang="nl-NL" sz="2600" dirty="0"/>
              <a:t>Week m2</a:t>
            </a:r>
          </a:p>
          <a:p>
            <a:pPr lvl="1"/>
            <a:r>
              <a:rPr lang="nl-NL" sz="2600" dirty="0"/>
              <a:t>Technische ruimtebenutting</a:t>
            </a:r>
          </a:p>
          <a:p>
            <a:pPr lvl="1"/>
            <a:r>
              <a:rPr lang="nl-NL" sz="2600" dirty="0"/>
              <a:t>Organisatorische ruimtebenutting</a:t>
            </a:r>
          </a:p>
          <a:p>
            <a:pPr marL="0" indent="0">
              <a:buNone/>
            </a:pPr>
            <a:r>
              <a:rPr lang="nl-NL" dirty="0"/>
              <a:t>	</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532" y="4218030"/>
            <a:ext cx="3568578" cy="2523388"/>
          </a:xfrm>
          <a:prstGeom prst="rect">
            <a:avLst/>
          </a:prstGeom>
          <a:effectLst>
            <a:softEdge rad="431800"/>
          </a:effectLst>
        </p:spPr>
      </p:pic>
    </p:spTree>
    <p:extLst>
      <p:ext uri="{BB962C8B-B14F-4D97-AF65-F5344CB8AC3E}">
        <p14:creationId xmlns:p14="http://schemas.microsoft.com/office/powerpoint/2010/main" val="26047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Les 4 Planning en tijd</a:t>
            </a:r>
          </a:p>
        </p:txBody>
      </p:sp>
      <p:pic>
        <p:nvPicPr>
          <p:cNvPr id="6" name="Tijdelijke aanduiding voor inhoud 5"/>
          <p:cNvPicPr>
            <a:picLocks noGrp="1" noChangeAspect="1"/>
          </p:cNvPicPr>
          <p:nvPr>
            <p:ph idx="1"/>
          </p:nvPr>
        </p:nvPicPr>
        <p:blipFill>
          <a:blip r:embed="rId3"/>
          <a:stretch>
            <a:fillRect/>
          </a:stretch>
        </p:blipFill>
        <p:spPr>
          <a:xfrm>
            <a:off x="3735658" y="2326887"/>
            <a:ext cx="4115962" cy="4115962"/>
          </a:xfrm>
          <a:prstGeom prst="rect">
            <a:avLst/>
          </a:prstGeom>
        </p:spPr>
      </p:pic>
    </p:spTree>
    <p:extLst>
      <p:ext uri="{BB962C8B-B14F-4D97-AF65-F5344CB8AC3E}">
        <p14:creationId xmlns:p14="http://schemas.microsoft.com/office/powerpoint/2010/main" val="367308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Een van de meest storende factoren bij de planning van de productie op potplantenbedrijven is de invloed van het seizoen op de teelt (de seizoensinvloed). De teeltduur is in de winter langer dan in de zomer.</a:t>
            </a:r>
          </a:p>
          <a:p>
            <a:pPr marL="0" indent="0">
              <a:buNone/>
            </a:pPr>
            <a:r>
              <a:rPr lang="nl-NL" dirty="0"/>
              <a:t>Je krijgt dus meerdere teeltkarakteristieken.</a:t>
            </a:r>
          </a:p>
        </p:txBody>
      </p:sp>
      <p:pic>
        <p:nvPicPr>
          <p:cNvPr id="4" name="Afbeelding 3"/>
          <p:cNvPicPr>
            <a:picLocks noChangeAspect="1"/>
          </p:cNvPicPr>
          <p:nvPr/>
        </p:nvPicPr>
        <p:blipFill>
          <a:blip r:embed="rId3"/>
          <a:stretch>
            <a:fillRect/>
          </a:stretch>
        </p:blipFill>
        <p:spPr>
          <a:xfrm>
            <a:off x="2305947" y="4038498"/>
            <a:ext cx="3342984" cy="1939616"/>
          </a:xfrm>
          <a:prstGeom prst="rect">
            <a:avLst/>
          </a:prstGeom>
        </p:spPr>
      </p:pic>
      <p:pic>
        <p:nvPicPr>
          <p:cNvPr id="5" name="Afbeelding 4"/>
          <p:cNvPicPr>
            <a:picLocks noChangeAspect="1"/>
          </p:cNvPicPr>
          <p:nvPr/>
        </p:nvPicPr>
        <p:blipFill>
          <a:blip r:embed="rId4"/>
          <a:stretch>
            <a:fillRect/>
          </a:stretch>
        </p:blipFill>
        <p:spPr>
          <a:xfrm>
            <a:off x="5907790" y="4038497"/>
            <a:ext cx="3489081" cy="1939617"/>
          </a:xfrm>
          <a:prstGeom prst="rect">
            <a:avLst/>
          </a:prstGeom>
        </p:spPr>
      </p:pic>
    </p:spTree>
    <p:extLst>
      <p:ext uri="{BB962C8B-B14F-4D97-AF65-F5344CB8AC3E}">
        <p14:creationId xmlns:p14="http://schemas.microsoft.com/office/powerpoint/2010/main" val="48598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Jaarrondplanning</a:t>
            </a:r>
          </a:p>
        </p:txBody>
      </p:sp>
      <p:sp>
        <p:nvSpPr>
          <p:cNvPr id="3" name="Tijdelijke aanduiding voor inhoud 2"/>
          <p:cNvSpPr>
            <a:spLocks noGrp="1"/>
          </p:cNvSpPr>
          <p:nvPr>
            <p:ph idx="1"/>
          </p:nvPr>
        </p:nvSpPr>
        <p:spPr>
          <a:xfrm>
            <a:off x="2231136" y="2638044"/>
            <a:ext cx="6835591" cy="3582452"/>
          </a:xfrm>
        </p:spPr>
        <p:txBody>
          <a:bodyPr>
            <a:normAutofit fontScale="92500" lnSpcReduction="10000"/>
          </a:bodyPr>
          <a:lstStyle/>
          <a:p>
            <a:pPr marL="0" indent="0">
              <a:buNone/>
            </a:pPr>
            <a:r>
              <a:rPr lang="nl-NL" dirty="0"/>
              <a:t>We willen jaarrond begonia’s telen. Welke volgorde moeten we aanhouden voor het bereken van het teeltplan?</a:t>
            </a:r>
          </a:p>
          <a:p>
            <a:pPr marL="0" indent="0">
              <a:buNone/>
            </a:pPr>
            <a:r>
              <a:rPr lang="nl-NL" dirty="0"/>
              <a:t>•	Het berekenen van het gemiddelde aantal weekm2 per plant</a:t>
            </a:r>
          </a:p>
          <a:p>
            <a:pPr marL="0" indent="0">
              <a:buNone/>
            </a:pPr>
            <a:r>
              <a:rPr lang="nl-NL" dirty="0"/>
              <a:t>•	Het berekenen van het maximaal aantal te telen planten</a:t>
            </a:r>
          </a:p>
          <a:p>
            <a:pPr marL="0" indent="0">
              <a:buNone/>
            </a:pPr>
            <a:r>
              <a:rPr lang="nl-NL" dirty="0"/>
              <a:t>•	Het bepalen van het aantal maal oppotten</a:t>
            </a:r>
          </a:p>
          <a:p>
            <a:pPr marL="0" indent="0">
              <a:buNone/>
            </a:pPr>
            <a:r>
              <a:rPr lang="nl-NL" dirty="0"/>
              <a:t>•	Het bepalen van het aantal af te leveren planten per oppotweek</a:t>
            </a:r>
          </a:p>
          <a:p>
            <a:pPr marL="0" indent="0">
              <a:buNone/>
            </a:pPr>
            <a:r>
              <a:rPr lang="nl-NL" dirty="0"/>
              <a:t>•	Het uitwerken van het teeltplan op het relatiediagram</a:t>
            </a:r>
          </a:p>
          <a:p>
            <a:pPr marL="0" indent="0">
              <a:buNone/>
            </a:pPr>
            <a:r>
              <a:rPr lang="nl-NL" dirty="0"/>
              <a:t>•	Het optimaliseren van het teeltplan</a:t>
            </a:r>
          </a:p>
          <a:p>
            <a:pPr marL="0" indent="0">
              <a:buNone/>
            </a:pPr>
            <a:r>
              <a:rPr lang="nl-NL" dirty="0"/>
              <a:t>•	Het uitwerken van het teeltplan op het relatiediagram</a:t>
            </a:r>
          </a:p>
          <a:p>
            <a:pPr marL="0" indent="0">
              <a:buNone/>
            </a:pPr>
            <a:r>
              <a:rPr lang="nl-NL" dirty="0"/>
              <a:t>•	Eventueel stappen 6 en 7 herhalen.</a:t>
            </a:r>
          </a:p>
          <a:p>
            <a:pPr marL="0" indent="0">
              <a:buNone/>
            </a:pPr>
            <a:endParaRPr lang="nl-NL" dirty="0"/>
          </a:p>
        </p:txBody>
      </p:sp>
      <p:pic>
        <p:nvPicPr>
          <p:cNvPr id="4" name="Afbeelding 3"/>
          <p:cNvPicPr>
            <a:picLocks noChangeAspect="1"/>
          </p:cNvPicPr>
          <p:nvPr/>
        </p:nvPicPr>
        <p:blipFill>
          <a:blip r:embed="rId3"/>
          <a:stretch>
            <a:fillRect/>
          </a:stretch>
        </p:blipFill>
        <p:spPr>
          <a:xfrm>
            <a:off x="9066727" y="2563213"/>
            <a:ext cx="2593347" cy="3657283"/>
          </a:xfrm>
          <a:prstGeom prst="rect">
            <a:avLst/>
          </a:prstGeom>
        </p:spPr>
      </p:pic>
    </p:spTree>
    <p:extLst>
      <p:ext uri="{BB962C8B-B14F-4D97-AF65-F5344CB8AC3E}">
        <p14:creationId xmlns:p14="http://schemas.microsoft.com/office/powerpoint/2010/main" val="16674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Het aantal weekm2 is afhankelijk van de tijdsduur van de fase en het aantal planten per m2. Beide factoren zijn seizoen afhankelijk. </a:t>
            </a:r>
          </a:p>
          <a:p>
            <a:pPr marL="0" indent="0">
              <a:buNone/>
            </a:pPr>
            <a:r>
              <a:rPr lang="nl-NL" dirty="0"/>
              <a:t>De teeltduur is ook per teelt verschillend, maar we gaan voor een eerste berekening uit van de gemiddelde teeltduur van begonia 12 weken). Met deze gegevens kunnen we een teeltkarakteristiek maken en het gemiddelde aantal weekm2 per plant berekenen.</a:t>
            </a:r>
          </a:p>
          <a:p>
            <a:pPr marL="0" indent="0">
              <a:buNone/>
            </a:pPr>
            <a:endParaRPr lang="nl-NL" dirty="0"/>
          </a:p>
          <a:p>
            <a:pPr marL="0" indent="0">
              <a:buNone/>
            </a:pPr>
            <a:endParaRPr lang="nl-NL" dirty="0"/>
          </a:p>
          <a:p>
            <a:pPr marL="0" indent="0">
              <a:buNone/>
            </a:pP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1417700669"/>
              </p:ext>
            </p:extLst>
          </p:nvPr>
        </p:nvGraphicFramePr>
        <p:xfrm>
          <a:off x="2231135" y="4527398"/>
          <a:ext cx="7303157" cy="2187564"/>
        </p:xfrm>
        <a:graphic>
          <a:graphicData uri="http://schemas.openxmlformats.org/drawingml/2006/table">
            <a:tbl>
              <a:tblPr firstRow="1" firstCol="1" bandRow="1"/>
              <a:tblGrid>
                <a:gridCol w="507949">
                  <a:extLst>
                    <a:ext uri="{9D8B030D-6E8A-4147-A177-3AD203B41FA5}">
                      <a16:colId xmlns:a16="http://schemas.microsoft.com/office/drawing/2014/main" val="2706321598"/>
                    </a:ext>
                  </a:extLst>
                </a:gridCol>
                <a:gridCol w="2141096">
                  <a:extLst>
                    <a:ext uri="{9D8B030D-6E8A-4147-A177-3AD203B41FA5}">
                      <a16:colId xmlns:a16="http://schemas.microsoft.com/office/drawing/2014/main" val="1467961360"/>
                    </a:ext>
                  </a:extLst>
                </a:gridCol>
                <a:gridCol w="641622">
                  <a:extLst>
                    <a:ext uri="{9D8B030D-6E8A-4147-A177-3AD203B41FA5}">
                      <a16:colId xmlns:a16="http://schemas.microsoft.com/office/drawing/2014/main" val="3062439830"/>
                    </a:ext>
                  </a:extLst>
                </a:gridCol>
                <a:gridCol w="791804">
                  <a:extLst>
                    <a:ext uri="{9D8B030D-6E8A-4147-A177-3AD203B41FA5}">
                      <a16:colId xmlns:a16="http://schemas.microsoft.com/office/drawing/2014/main" val="2060633136"/>
                    </a:ext>
                  </a:extLst>
                </a:gridCol>
                <a:gridCol w="791804">
                  <a:extLst>
                    <a:ext uri="{9D8B030D-6E8A-4147-A177-3AD203B41FA5}">
                      <a16:colId xmlns:a16="http://schemas.microsoft.com/office/drawing/2014/main" val="1335446613"/>
                    </a:ext>
                  </a:extLst>
                </a:gridCol>
                <a:gridCol w="798881">
                  <a:extLst>
                    <a:ext uri="{9D8B030D-6E8A-4147-A177-3AD203B41FA5}">
                      <a16:colId xmlns:a16="http://schemas.microsoft.com/office/drawing/2014/main" val="2630145567"/>
                    </a:ext>
                  </a:extLst>
                </a:gridCol>
                <a:gridCol w="784728">
                  <a:extLst>
                    <a:ext uri="{9D8B030D-6E8A-4147-A177-3AD203B41FA5}">
                      <a16:colId xmlns:a16="http://schemas.microsoft.com/office/drawing/2014/main" val="2338080160"/>
                    </a:ext>
                  </a:extLst>
                </a:gridCol>
                <a:gridCol w="845273">
                  <a:extLst>
                    <a:ext uri="{9D8B030D-6E8A-4147-A177-3AD203B41FA5}">
                      <a16:colId xmlns:a16="http://schemas.microsoft.com/office/drawing/2014/main" val="3198165631"/>
                    </a:ext>
                  </a:extLst>
                </a:gridCol>
              </a:tblGrid>
              <a:tr h="875027">
                <a:tc>
                  <a:txBody>
                    <a:bodyPr/>
                    <a:lstStyle/>
                    <a:p>
                      <a:pPr>
                        <a:lnSpc>
                          <a:spcPct val="115000"/>
                        </a:lnSpc>
                        <a:spcAft>
                          <a:spcPts val="0"/>
                        </a:spcAft>
                      </a:pPr>
                      <a:r>
                        <a:rPr lang="nl-NL" sz="1000" b="1" dirty="0">
                          <a:effectLst/>
                          <a:latin typeface="Arial" panose="020B0604020202020204" pitchFamily="34" charset="0"/>
                          <a:ea typeface="Calibri" panose="020F0502020204030204" pitchFamily="34" charset="0"/>
                          <a:cs typeface="Times New Roman" panose="02020603050405020304" pitchFamily="18" charset="0"/>
                        </a:rPr>
                        <a:t>Fase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Omschrijving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planten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dirty="0">
                          <a:effectLst/>
                          <a:latin typeface="Arial" panose="020B0604020202020204" pitchFamily="34" charset="0"/>
                          <a:ea typeface="Calibri" panose="020F0502020204030204" pitchFamily="34" charset="0"/>
                          <a:cs typeface="Times New Roman" panose="02020603050405020304" pitchFamily="18" charset="0"/>
                        </a:rPr>
                        <a:t>Planten per nettom2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nettom2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weken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Aantal netto weekm2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Weekm2 per plant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extLst>
                  <a:ext uri="{0D108BD9-81ED-4DB2-BD59-A6C34878D82A}">
                    <a16:rowId xmlns:a16="http://schemas.microsoft.com/office/drawing/2014/main" val="3484662670"/>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Oppotten- wijder zetten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55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76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79378205"/>
                  </a:ext>
                </a:extLst>
              </a:tr>
              <a:tr h="437513">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Wijder zetten 1- wijder zetten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1.020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764947388"/>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Wijder zetten 2- afleveren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56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168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571666751"/>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Afleveren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56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112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486568679"/>
                  </a:ext>
                </a:extLst>
              </a:tr>
              <a:tr h="218756">
                <a:tc>
                  <a:txBody>
                    <a:bodyPr/>
                    <a:lstStyle/>
                    <a:p>
                      <a:pPr>
                        <a:lnSpc>
                          <a:spcPct val="115000"/>
                        </a:lnSpc>
                        <a:spcAft>
                          <a:spcPts val="0"/>
                        </a:spcAft>
                      </a:pPr>
                      <a:r>
                        <a:rPr lang="nl-NL" sz="1000" b="1">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Totaal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a:effectLst/>
                          <a:latin typeface="Arial" panose="020B0604020202020204" pitchFamily="34" charset="0"/>
                          <a:ea typeface="Calibri" panose="020F0502020204030204" pitchFamily="34" charset="0"/>
                          <a:cs typeface="Times New Roman" panose="02020603050405020304" pitchFamily="18" charset="0"/>
                        </a:rPr>
                        <a:t>458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0"/>
                        </a:spcAft>
                      </a:pPr>
                      <a:r>
                        <a:rPr lang="nl-NL" sz="1000" dirty="0">
                          <a:effectLst/>
                          <a:latin typeface="Arial" panose="020B0604020202020204" pitchFamily="34" charset="0"/>
                          <a:ea typeface="Calibri" panose="020F0502020204030204" pitchFamily="34" charset="0"/>
                          <a:cs typeface="Times New Roman" panose="02020603050405020304" pitchFamily="18" charset="0"/>
                        </a:rPr>
                        <a:t>0.458</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562553645"/>
                  </a:ext>
                </a:extLst>
              </a:tr>
            </a:tbl>
          </a:graphicData>
        </a:graphic>
      </p:graphicFrame>
    </p:spTree>
    <p:extLst>
      <p:ext uri="{BB962C8B-B14F-4D97-AF65-F5344CB8AC3E}">
        <p14:creationId xmlns:p14="http://schemas.microsoft.com/office/powerpoint/2010/main" val="19415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5" name="Tijdelijke aanduiding voor inhoud 4"/>
          <p:cNvSpPr>
            <a:spLocks noGrp="1"/>
          </p:cNvSpPr>
          <p:nvPr>
            <p:ph idx="1"/>
          </p:nvPr>
        </p:nvSpPr>
        <p:spPr/>
        <p:txBody>
          <a:bodyPr/>
          <a:lstStyle/>
          <a:p>
            <a:pPr marL="0" indent="0">
              <a:buNone/>
            </a:pPr>
            <a:r>
              <a:rPr lang="nl-NL" dirty="0"/>
              <a:t>Vervolgens kunnen we het totaal aantal te telen planten berekenen. Daarbij gaan we uit van een organisatorische ruimtebenutting van bijvoorbeeld 90%. </a:t>
            </a:r>
          </a:p>
          <a:p>
            <a:pPr marL="0" indent="0">
              <a:buNone/>
            </a:pPr>
            <a:endParaRPr lang="nl-NL" dirty="0"/>
          </a:p>
        </p:txBody>
      </p:sp>
      <p:pic>
        <p:nvPicPr>
          <p:cNvPr id="3" name="Afbeelding 2">
            <a:extLst>
              <a:ext uri="{FF2B5EF4-FFF2-40B4-BE49-F238E27FC236}">
                <a16:creationId xmlns:a16="http://schemas.microsoft.com/office/drawing/2014/main" id="{87AC7BED-A14F-4183-AFF0-24F86AE6FBD6}"/>
              </a:ext>
            </a:extLst>
          </p:cNvPr>
          <p:cNvPicPr>
            <a:picLocks noChangeAspect="1"/>
          </p:cNvPicPr>
          <p:nvPr/>
        </p:nvPicPr>
        <p:blipFill>
          <a:blip r:embed="rId3"/>
          <a:stretch>
            <a:fillRect/>
          </a:stretch>
        </p:blipFill>
        <p:spPr>
          <a:xfrm>
            <a:off x="3261501" y="3405676"/>
            <a:ext cx="4278782" cy="3248480"/>
          </a:xfrm>
          <a:prstGeom prst="rect">
            <a:avLst/>
          </a:prstGeom>
        </p:spPr>
      </p:pic>
    </p:spTree>
    <p:extLst>
      <p:ext uri="{BB962C8B-B14F-4D97-AF65-F5344CB8AC3E}">
        <p14:creationId xmlns:p14="http://schemas.microsoft.com/office/powerpoint/2010/main" val="279743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5" name="Tijdelijke aanduiding voor inhoud 4"/>
          <p:cNvSpPr>
            <a:spLocks noGrp="1"/>
          </p:cNvSpPr>
          <p:nvPr>
            <p:ph idx="1"/>
          </p:nvPr>
        </p:nvSpPr>
        <p:spPr/>
        <p:txBody>
          <a:bodyPr/>
          <a:lstStyle/>
          <a:p>
            <a:pPr marL="0" indent="0">
              <a:buNone/>
            </a:pPr>
            <a:r>
              <a:rPr lang="nl-NL" dirty="0"/>
              <a:t>Vervolgens kunnen we het totaal aantal te telen planten berekenen. Daarbij gaan we uit van een organisatorische ruimtebenutting van bijvoorbeeld 90%. </a:t>
            </a:r>
          </a:p>
          <a:p>
            <a:pPr marL="0" indent="0">
              <a:buNone/>
            </a:pPr>
            <a:r>
              <a:rPr lang="nl-NL" dirty="0"/>
              <a:t>We kunnen dit berekenen door de totaal beschikbare weekm2 op jaarbasis in ons voorbeeldbedrijf (52x7.192x90%) te delen door de weekm2 per plant (0,458). Het resultaat is (336.585 weeekm2/0,458) 734.903 planten. </a:t>
            </a:r>
          </a:p>
          <a:p>
            <a:pPr marL="0" indent="0">
              <a:buNone/>
            </a:pPr>
            <a:r>
              <a:rPr lang="nl-NL" dirty="0"/>
              <a:t>Stel dat er elke week wordt opgepot, dan weten dat er per week (734.903/52=) 14.132 planten moeten worden opgepot en dus ook worden afgeleverd. Hierbij hebben we echter geen rekening gehouden met seizoen effecten.</a:t>
            </a:r>
          </a:p>
          <a:p>
            <a:pPr marL="0" indent="0">
              <a:buNone/>
            </a:pPr>
            <a:endParaRPr lang="nl-NL" dirty="0"/>
          </a:p>
        </p:txBody>
      </p:sp>
      <p:pic>
        <p:nvPicPr>
          <p:cNvPr id="6" name="Afbeelding 5"/>
          <p:cNvPicPr>
            <a:picLocks noChangeAspect="1"/>
          </p:cNvPicPr>
          <p:nvPr/>
        </p:nvPicPr>
        <p:blipFill>
          <a:blip r:embed="rId3"/>
          <a:stretch>
            <a:fillRect/>
          </a:stretch>
        </p:blipFill>
        <p:spPr>
          <a:xfrm>
            <a:off x="8943278" y="5001048"/>
            <a:ext cx="3113086" cy="1698047"/>
          </a:xfrm>
          <a:prstGeom prst="rect">
            <a:avLst/>
          </a:prstGeom>
        </p:spPr>
      </p:pic>
    </p:spTree>
    <p:extLst>
      <p:ext uri="{BB962C8B-B14F-4D97-AF65-F5344CB8AC3E}">
        <p14:creationId xmlns:p14="http://schemas.microsoft.com/office/powerpoint/2010/main" val="21855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DF2414-9069-4F29-BBDF-CE645FE7C358}">
  <ds:schemaRefs>
    <ds:schemaRef ds:uri="http://schemas.microsoft.com/sharepoint/v3/contenttype/forms"/>
  </ds:schemaRefs>
</ds:datastoreItem>
</file>

<file path=customXml/itemProps2.xml><?xml version="1.0" encoding="utf-8"?>
<ds:datastoreItem xmlns:ds="http://schemas.openxmlformats.org/officeDocument/2006/customXml" ds:itemID="{7C05F2A8-C32F-4B18-B23E-0E6C540277E5}"/>
</file>

<file path=customXml/itemProps3.xml><?xml version="1.0" encoding="utf-8"?>
<ds:datastoreItem xmlns:ds="http://schemas.openxmlformats.org/officeDocument/2006/customXml" ds:itemID="{CB1531F6-64D7-4C80-B1C3-5292F7CC529C}">
  <ds:schemaRefs>
    <ds:schemaRef ds:uri="http://www.w3.org/XML/1998/namespace"/>
    <ds:schemaRef ds:uri="http://schemas.microsoft.com/office/2006/documentManagement/types"/>
    <ds:schemaRef ds:uri="82ac19c3-1cff-4f70-a585-2de21a3866ce"/>
    <ds:schemaRef ds:uri="http://purl.org/dc/dcmitype/"/>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 ds:uri="915d7cad-3e71-4cea-95bb-ac32222adf06"/>
  </ds:schemaRefs>
</ds:datastoreItem>
</file>

<file path=docProps/app.xml><?xml version="1.0" encoding="utf-8"?>
<Properties xmlns="http://schemas.openxmlformats.org/officeDocument/2006/extended-properties" xmlns:vt="http://schemas.openxmlformats.org/officeDocument/2006/docPropsVTypes">
  <Template>TM02900688[[fn=Facet]]</Template>
  <TotalTime>421</TotalTime>
  <Words>1057</Words>
  <Application>Microsoft Office PowerPoint</Application>
  <PresentationFormat>Breedbeeld</PresentationFormat>
  <Paragraphs>136</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15</vt:i4>
      </vt:variant>
    </vt:vector>
  </HeadingPairs>
  <TitlesOfParts>
    <vt:vector size="25" baseType="lpstr">
      <vt:lpstr>Arial</vt:lpstr>
      <vt:lpstr>Calibri</vt:lpstr>
      <vt:lpstr>Calibri Light</vt:lpstr>
      <vt:lpstr>Gill Sans MT</vt:lpstr>
      <vt:lpstr>Times New Roman</vt:lpstr>
      <vt:lpstr>Wingdings 2</vt:lpstr>
      <vt:lpstr>HDOfficeLightV0</vt:lpstr>
      <vt:lpstr>1_HDOfficeLightV0</vt:lpstr>
      <vt:lpstr>2_HDOfficeLightV0</vt:lpstr>
      <vt:lpstr>Parcel</vt:lpstr>
      <vt:lpstr>Teelttechnisch management</vt:lpstr>
      <vt:lpstr>Planning</vt:lpstr>
      <vt:lpstr>Terugblik</vt:lpstr>
      <vt:lpstr>Les 4 Planning en tijd</vt:lpstr>
      <vt:lpstr>Planning en tijd</vt:lpstr>
      <vt:lpstr>Jaarrondplanning</vt:lpstr>
      <vt:lpstr>Planning en tijd</vt:lpstr>
      <vt:lpstr>Planning en tijd</vt:lpstr>
      <vt:lpstr>Planning en tijd</vt:lpstr>
      <vt:lpstr>Planning en tijd</vt:lpstr>
      <vt:lpstr>Planning en tijd</vt:lpstr>
      <vt:lpstr>Planning en tijd</vt:lpstr>
      <vt:lpstr>Planning en tijd</vt:lpstr>
      <vt:lpstr>Planning en tijd</vt:lpstr>
      <vt:lpstr>Opdracht</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Teelttechnisch management</dc:title>
  <dc:creator>Robert Soesman</dc:creator>
  <cp:lastModifiedBy>Ben Nienhuis</cp:lastModifiedBy>
  <cp:revision>94</cp:revision>
  <cp:lastPrinted>2019-01-16T10:59:57Z</cp:lastPrinted>
  <dcterms:created xsi:type="dcterms:W3CDTF">2019-01-16T09:38:13Z</dcterms:created>
  <dcterms:modified xsi:type="dcterms:W3CDTF">2022-01-31T14:09:43Z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